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6C0E94-5934-42FB-9B04-616002B3D3F0}">
  <a:tblStyle styleId="{C46C0E94-5934-42FB-9B04-616002B3D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4B3F426-D57E-4739-8694-AAF6EE1BC3C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ec1932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ec1932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저희는 &lt;돈사 현황판 수기 숫자 OCR 앱&gt; 이라는 주제로 캡스톤을 진행한 Accuracy100 팀입니다.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12f4881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12f4881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왼쪽 사진에서 알 수 있다시피 </a:t>
            </a:r>
            <a:r>
              <a:rPr lang="ko" sz="1400">
                <a:solidFill>
                  <a:schemeClr val="dk1"/>
                </a:solidFill>
              </a:rPr>
              <a:t>CRAFT 같은경우 1처럼 얇은 숫자를 잘 검출해내지 못하고숫자를 한개씩 잡아내기에 어려움이 있었습니다.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오른쪽 TextFuseNet의 경우 여러 이미지 테스트 해보았을 때, CRAFT보다 조금 더 나은 성능을 보였지만,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크게 차이는 없었습니다.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두 모델 모두 그대로 사용하기엔 부족해보였고,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학습하여 사용하거나 다른 문자영역 검출 방법이 필요해보였음. ********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16f1b92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16f1b92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CRAFT, TextFuseNet, OpenCV를 속도 및 정확성에 대해 비교했습니다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세 가지 모두 정확성은 비슷했지만 </a:t>
            </a:r>
            <a:r>
              <a:rPr lang="ko">
                <a:solidFill>
                  <a:schemeClr val="dk1"/>
                </a:solidFill>
              </a:rPr>
              <a:t>CRAFT, TextFuseNet의 속도는 2~3초 걸리는 반면에 OpenCV는 1초도 걸리지 않는 점에서 OpenCV를 사용해서 text Detection 하기로 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1d555acd7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1d555acd7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16f1b92f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16f1b92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OpenCV의 detection 결과로 잡힌 bbox는 너무 크거나 작은 bbox는 삭제하고, 숫자 영역 근처에 함께 잡힌 bbox들은 recognition 부분에서 처리하도록 하였습니다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너무 크거나 작은거 삭제하고, 글자영역에 잡히는 거 삭제하는 등 오검출되는 영역을 최소화해줬다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1d555acd7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1d555acd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숫</a:t>
            </a:r>
            <a:r>
              <a:rPr lang="ko"/>
              <a:t>자 영역 근처에서 오검출 되는 경우 신뢰도가 낮은점을 이용 Recognition 수행 부분에서 제거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12f48810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12f4881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여러가지 네트워크로 조합하면서 성능 비교를 해보았는데요. TPS-ResNet-BiLSTM-Attn 구조가 가장 성능이 좋아, 이 네트워크 구조를 사용하기로 결정했습니다.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Rotate나 가우시안블러 등 데이터 증대를 사용해 데이터를 약 15,000장 정도로 증대시켜 학습하였습니다.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12f48810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12f48810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문자 분리 알고리즘은 미완성입니다.. 여름 방학 기간 추가적으로 더 개발할 예정입니다.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1d555acd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1d555acd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문자 분리 알고리즘은 미완성입니다.. 여름 방학 기간 추가적으로 더 개발할 예정입니다.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12f48810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512f48810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ec1932033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ec1932033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ec193203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ec193203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다음과 같습니다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1d555acd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1d555acd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ec193203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ec193203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이다혜 학생이 서버와 앱,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안희진 학생이 딥러닝과 앱,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김응준 학생이 딥러닝과 데이터베이스를 맡아 프로젝트를 진행할 계획입니다.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ec1932033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ec1932033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초반에는 계획수립과 자료조사가 이루어지고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3월부터는 서버구축과 모바일 앱개발, DB연동을 시작해 5월 전까지 완료할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학습데이터 수집과 모델 학습 및 개선과 같은경우엔 캡스톤 전반에 걸쳐 진행할 것이고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6월부터는 테스트와 디버깅,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2학기인 9월부터는 논문작성과 유지보수기간을 가질 계획입니다.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ec193203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ec193203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ec193203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ec193203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이상으로 발표를 마치겠습니다. 감사합니다.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FFF00"/>
                </a:highlight>
              </a:rPr>
              <a:t>(5분소요)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12f4881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12f4881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주제를 정하게 된 배경은 외국인 근로자와 관리자 간의 의사소통의 어려움과 수기 입력으로 정보 전달의 오류가 발생하게 되고 현황판 기입 및 전산 입력 실수와 효율성 및 정확성 감소가 일어나고 있음을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 번째로 인력 수급 감소와 인건비 상승의 사회 문제를 해결하고자 이번 캡스톤 주제를 선정하게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개발물로 디지털 형식의 데이터를 쉽게 분석해 앞으로의 추세나 패턴을 통해 진행 상황을 예측하도록 계획했습니다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주제를 정하게 된 배경은 외국인 근로자의 한국어 능력 미숙으로 관리자와 의사소통의 어려움을 겪고 있어며, 컴퓨터 활용 능력 또한 미숙해 현황판 기입 및 전산 입력 실수가 발생하고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문제로 효욜성 및 정확성이 감소하고 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인건비 상승과 돈사 기피 현상으로 인력 수급의 감소라는 사회적 문제를 해결하고자 인력을 대신할 어플리케이션 개발이 중요하다는 것을 알게 되었고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추가적으로 디지털 형식의 데이터를 쉽게 분석해 데이터의 추세와 패턴을 통해 진행 상황을 예측할 기능도 추가할 계획하엿습니다.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12f48810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12f48810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앞선 계획을 구체적으로 말씀 드리자면, </a:t>
            </a:r>
            <a:r>
              <a:rPr lang="ko" sz="1400">
                <a:solidFill>
                  <a:schemeClr val="dk1"/>
                </a:solidFill>
              </a:rPr>
              <a:t>앱으로 돈사 현황판을 촬영하면 OCR 기술로 현황판 속 수기 글자를 인식하여  디지털 데이터로 변환시킨 뒤 자동으로 데이터베이스에 추가하는 것을 목표로 두고 있습니다. 추가적으로 데이터의 현황을 파악하기 위한 리스트 및 통계 기능을 추가할 계획입니다.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ec1932033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ec1932033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시스템 구성도는</a:t>
            </a:r>
            <a:r>
              <a:rPr lang="ko">
                <a:solidFill>
                  <a:schemeClr val="dk1"/>
                </a:solidFill>
              </a:rPr>
              <a:t> 그림과 같습니다, 앱은 Flutter, OCR모델을 실행시킬 부분만 Flask에서 구현하고, 나머지 api부분은 모두 Spring boot로 구현할 것입니다. DB는 MySQL 사용할 예정입니다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ec193203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ec193203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목록은 크게 딥러닝, 앱, 서버로 나눌 수 있는데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딥러닝은 text detection, recognition, 문자 분리 알고리즘으로 기능이 이뤄져 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앱은 회원가입/로그인, 현황판 촬영 및 OCR, OCR 결과 수정, 리스트, 그래프로 이뤄져 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서버는 API와 DB 연동으로 이뤄져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딥러닝의 문자 분리 알고리즘과  DB 연동 부분은 여름방학까지 이어서 마무리할 계획입니다.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12f4881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12f4881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 삭제하는거 어때요?????/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2f48810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2f48810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초반에는 현황판 detection 하기 위해 OpenCV를 사용했습니다. 하지만 Flutter에서 edge detection 라이브러리가 있는 것을 확인하고 Flutter로 현황판 인식을 대신에 인공지능 경량화를 하고자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1d555acd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1d555acd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계획발표당시 조언해주신대로 오픈 라이브러리들 먼저 사용을 해보았다.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성능이 좋지 못해서 결국 학습이 필요했다.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GDhe1-WAX3P6IMWWn5vqGX2a3fmT-jcD/view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52.png"/><Relationship Id="rId7" Type="http://schemas.openxmlformats.org/officeDocument/2006/relationships/image" Target="../media/image45.png"/><Relationship Id="rId8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0" Type="http://schemas.openxmlformats.org/officeDocument/2006/relationships/image" Target="../media/image11.png"/><Relationship Id="rId9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Relationship Id="rId7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442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omic Sans MS"/>
                <a:ea typeface="Comic Sans MS"/>
                <a:cs typeface="Comic Sans MS"/>
                <a:sym typeface="Comic Sans MS"/>
              </a:rPr>
              <a:t>2023 캡스톤디자인 최종발표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Comic Sans MS"/>
                <a:ea typeface="Comic Sans MS"/>
                <a:cs typeface="Comic Sans MS"/>
                <a:sym typeface="Comic Sans MS"/>
              </a:rPr>
              <a:t>&lt; 돈사 현황판 수기 숫자 OCR 앱 &gt;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7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Accuracy 100 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389175"/>
            <a:ext cx="6867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20171580 김응준, 20201778 이다혜, 20201944 안희진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지도교수 : 이현빈 교수님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2"/>
          <p:cNvGraphicFramePr/>
          <p:nvPr/>
        </p:nvGraphicFramePr>
        <p:xfrm>
          <a:off x="303113" y="79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{C46C0E94-5934-42FB-9B04-616002B3D3F0}</a:tableStyleId>
              </a:tblPr>
              <a:tblGrid>
                <a:gridCol w="2913050"/>
                <a:gridCol w="2913050"/>
                <a:gridCol w="2913050"/>
              </a:tblGrid>
              <a:tr h="34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CRAFT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TextFuseNet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OpenCV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20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9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504" y="1256799"/>
            <a:ext cx="2379388" cy="29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858" y="1261891"/>
            <a:ext cx="2425492" cy="292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4 - 2.   주요 알고리즘 및 설계 방법 - Text Detection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5">
            <a:alphaModFix/>
          </a:blip>
          <a:srcRect b="0" l="0" r="48296" t="36297"/>
          <a:stretch/>
        </p:blipFill>
        <p:spPr>
          <a:xfrm>
            <a:off x="513713" y="4511300"/>
            <a:ext cx="2492276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837" y="4517087"/>
            <a:ext cx="2792725" cy="2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7">
            <a:alphaModFix/>
          </a:blip>
          <a:srcRect b="0" l="-1182" r="29488" t="0"/>
          <a:stretch/>
        </p:blipFill>
        <p:spPr>
          <a:xfrm>
            <a:off x="6441250" y="4511288"/>
            <a:ext cx="2425501" cy="29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150" y="1256775"/>
            <a:ext cx="2379388" cy="29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8535583" y="47553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/>
        </p:nvSpPr>
        <p:spPr>
          <a:xfrm>
            <a:off x="4135025" y="1363000"/>
            <a:ext cx="463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CRAFT, TextFuseNet은 </a:t>
            </a:r>
            <a:r>
              <a:rPr lang="ko"/>
              <a:t>3초 이상 걸림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OpenCV는</a:t>
            </a:r>
            <a:r>
              <a:rPr lang="ko"/>
              <a:t> 약 1초도 걸리지 않음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따라서 OpenCV를 사용하기로 결정</a:t>
            </a:r>
            <a:endParaRPr sz="1200"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763" y="2571750"/>
            <a:ext cx="4597127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175" y="1274025"/>
            <a:ext cx="2606775" cy="34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4 - 2.   주요 알고리즘 및 설계 방법 - Text Detection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975" y="1081675"/>
            <a:ext cx="2606775" cy="34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/>
          <p:nvPr/>
        </p:nvSpPr>
        <p:spPr>
          <a:xfrm>
            <a:off x="4272363" y="2452450"/>
            <a:ext cx="795900" cy="353100"/>
          </a:xfrm>
          <a:prstGeom prst="rightArrow">
            <a:avLst>
              <a:gd fmla="val 37514" name="adj1"/>
              <a:gd fmla="val 45847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4 - 2.   주요 알고리즘 및 설계 방법 - Text Detection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525" y="1081674"/>
            <a:ext cx="2606775" cy="347571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/>
          <p:nvPr/>
        </p:nvSpPr>
        <p:spPr>
          <a:xfrm>
            <a:off x="4272363" y="2452450"/>
            <a:ext cx="795900" cy="353100"/>
          </a:xfrm>
          <a:prstGeom prst="rightArrow">
            <a:avLst>
              <a:gd fmla="val 37514" name="adj1"/>
              <a:gd fmla="val 45847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4 - 2.   주요 알고리즘 및 설계 방법 - Text Detection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50" y="1058799"/>
            <a:ext cx="2606775" cy="347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974" y="893525"/>
            <a:ext cx="2765025" cy="36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50" y="3679800"/>
            <a:ext cx="5629775" cy="76354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4 - 2.   주요 알고리즘 및 설계 방법 - Text Detection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38" y="3074609"/>
            <a:ext cx="5629788" cy="78496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5732375" y="3126975"/>
            <a:ext cx="525300" cy="118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5">
            <a:alphaModFix/>
          </a:blip>
          <a:srcRect b="18577" l="0" r="21771" t="60711"/>
          <a:stretch/>
        </p:blipFill>
        <p:spPr>
          <a:xfrm>
            <a:off x="671550" y="1245875"/>
            <a:ext cx="3756139" cy="1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 title="알고리즘 별 성능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50" y="1160425"/>
            <a:ext cx="4774224" cy="29520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7"/>
          <p:cNvSpPr/>
          <p:nvPr/>
        </p:nvSpPr>
        <p:spPr>
          <a:xfrm rot="-1698851">
            <a:off x="2737982" y="3609658"/>
            <a:ext cx="1213140" cy="287650"/>
          </a:xfrm>
          <a:prstGeom prst="frame">
            <a:avLst>
              <a:gd fmla="val 7292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625" y="1614438"/>
            <a:ext cx="2947000" cy="20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4 - 3.   주요 알고리즘 및 설계 방법 - Text Recognition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00" y="1026349"/>
            <a:ext cx="836918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25" y="2956475"/>
            <a:ext cx="8404149" cy="175406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4 - 4.   주요 알고리즘 및 설계 방법 - 문자 분리 알고리즘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508100" y="1026350"/>
            <a:ext cx="28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①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508100" y="3036950"/>
            <a:ext cx="38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②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4 - 4.   주요 알고리즘 및 설계 방법 - 문자 분리 알고리즘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6800"/>
            <a:ext cx="4523524" cy="17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801" y="926800"/>
            <a:ext cx="4255202" cy="15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8475" y="2833061"/>
            <a:ext cx="5333657" cy="18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0" y="926800"/>
            <a:ext cx="33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③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4807850" y="926800"/>
            <a:ext cx="33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④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2270625" y="2833050"/>
            <a:ext cx="38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⑤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0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1748125" y="935788"/>
            <a:ext cx="2562475" cy="406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 b="17428" l="0" r="0" t="26038"/>
          <a:stretch/>
        </p:blipFill>
        <p:spPr>
          <a:xfrm>
            <a:off x="4640700" y="1049425"/>
            <a:ext cx="3150575" cy="395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5.   성능 테스트 결과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3" name="Google Shape;27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 title="KakaoTalk_20230613_14140400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000" y="770950"/>
            <a:ext cx="2652150" cy="42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6.   데모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31" y="1147852"/>
            <a:ext cx="1473222" cy="319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1278" y="1147838"/>
            <a:ext cx="1473222" cy="319935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/>
          <p:nvPr/>
        </p:nvSpPr>
        <p:spPr>
          <a:xfrm>
            <a:off x="2685438" y="2748450"/>
            <a:ext cx="384900" cy="36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3110763" y="2748450"/>
            <a:ext cx="384900" cy="36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2260113" y="2748450"/>
            <a:ext cx="384900" cy="36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2338125" y="2405700"/>
            <a:ext cx="2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2712900" y="2405700"/>
            <a:ext cx="2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3160125" y="2405700"/>
            <a:ext cx="2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4256950" y="902325"/>
            <a:ext cx="12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OCR</a:t>
            </a:r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1453800" y="884400"/>
            <a:ext cx="139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메인 화면</a:t>
            </a:r>
            <a:endParaRPr/>
          </a:p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19575" y="582325"/>
            <a:ext cx="8025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목차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프로젝트 목표 및 개요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시스템 구성도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주요 기능목록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주요 알고리즘 및 설계 방법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>
                <a:solidFill>
                  <a:schemeClr val="dk1"/>
                </a:solidFill>
              </a:rPr>
              <a:t>성능 테스트 결과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데모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>
                <a:solidFill>
                  <a:schemeClr val="dk1"/>
                </a:solidFill>
              </a:rPr>
              <a:t>역할 분담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향후 계획</a:t>
            </a:r>
            <a:endParaRPr sz="160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6.   데모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466" y="1315850"/>
            <a:ext cx="1465600" cy="32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31" y="1147852"/>
            <a:ext cx="1473222" cy="319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1278" y="1147838"/>
            <a:ext cx="1473222" cy="319935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1453800" y="884400"/>
            <a:ext cx="139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A4A4A"/>
                </a:solidFill>
              </a:rPr>
              <a:t>메인 화면</a:t>
            </a: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2685438" y="2748450"/>
            <a:ext cx="384900" cy="36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"/>
          <p:cNvSpPr/>
          <p:nvPr/>
        </p:nvSpPr>
        <p:spPr>
          <a:xfrm>
            <a:off x="3110763" y="2748450"/>
            <a:ext cx="384900" cy="36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32"/>
          <p:cNvGrpSpPr/>
          <p:nvPr/>
        </p:nvGrpSpPr>
        <p:grpSpPr>
          <a:xfrm>
            <a:off x="7692073" y="1340069"/>
            <a:ext cx="1465600" cy="3255338"/>
            <a:chOff x="7692075" y="892100"/>
            <a:chExt cx="1465600" cy="3199350"/>
          </a:xfrm>
        </p:grpSpPr>
        <p:pic>
          <p:nvPicPr>
            <p:cNvPr id="305" name="Google Shape;305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92075" y="892100"/>
              <a:ext cx="1465600" cy="319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2"/>
            <p:cNvPicPr preferRelativeResize="0"/>
            <p:nvPr/>
          </p:nvPicPr>
          <p:blipFill rotWithShape="1">
            <a:blip r:embed="rId7">
              <a:alphaModFix/>
            </a:blip>
            <a:srcRect b="6265" l="0" r="0" t="11395"/>
            <a:stretch/>
          </p:blipFill>
          <p:spPr>
            <a:xfrm>
              <a:off x="7757688" y="1414600"/>
              <a:ext cx="1337813" cy="24469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32"/>
          <p:cNvSpPr/>
          <p:nvPr/>
        </p:nvSpPr>
        <p:spPr>
          <a:xfrm>
            <a:off x="2260113" y="2748450"/>
            <a:ext cx="384900" cy="36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2338125" y="2405700"/>
            <a:ext cx="2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2712900" y="2405700"/>
            <a:ext cx="2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3160125" y="2405700"/>
            <a:ext cx="2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4256950" y="902325"/>
            <a:ext cx="12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   리스트</a:t>
            </a:r>
            <a:endParaRPr/>
          </a:p>
        </p:txBody>
      </p:sp>
      <p:sp>
        <p:nvSpPr>
          <p:cNvPr id="312" name="Google Shape;312;p32"/>
          <p:cNvSpPr txBox="1"/>
          <p:nvPr/>
        </p:nvSpPr>
        <p:spPr>
          <a:xfrm>
            <a:off x="6325225" y="902325"/>
            <a:ext cx="12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   그래프</a:t>
            </a:r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8279" y="1305378"/>
            <a:ext cx="1465600" cy="32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" name="Google Shape;319;p33"/>
          <p:cNvGraphicFramePr/>
          <p:nvPr/>
        </p:nvGraphicFramePr>
        <p:xfrm>
          <a:off x="5701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{C4B3F426-D57E-4739-8694-AAF6EE1BC3C2}</a:tableStyleId>
              </a:tblPr>
              <a:tblGrid>
                <a:gridCol w="430600"/>
                <a:gridCol w="944125"/>
                <a:gridCol w="1352950"/>
                <a:gridCol w="1352950"/>
                <a:gridCol w="995775"/>
                <a:gridCol w="995775"/>
                <a:gridCol w="995775"/>
                <a:gridCol w="995775"/>
              </a:tblGrid>
              <a:tr h="397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000"/>
                        <a:t>성명</a:t>
                      </a:r>
                      <a:endParaRPr b="1" sz="1000"/>
                    </a:p>
                  </a:txBody>
                  <a:tcPr marT="17900" marB="17900" marR="17900" marL="179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/>
                        <a:t>데이터 수집</a:t>
                      </a:r>
                      <a:endParaRPr b="1"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/>
                        <a:t>딥러닝</a:t>
                      </a:r>
                      <a:endParaRPr b="1" sz="1100">
                        <a:solidFill>
                          <a:srgbClr val="000000"/>
                        </a:solidFill>
                      </a:endParaRPr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 h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문자 분리 </a:t>
                      </a:r>
                      <a:endParaRPr b="1"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알고리즘</a:t>
                      </a:r>
                      <a:endParaRPr b="1"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/>
                        <a:t>앱</a:t>
                      </a:r>
                      <a:endParaRPr b="1"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/>
                        <a:t>서버</a:t>
                      </a:r>
                      <a:endParaRPr b="1"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ko" sz="1100"/>
                        <a:t>DB</a:t>
                      </a:r>
                      <a:endParaRPr b="1"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</a:tr>
              <a:tr h="5371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/>
                        <a:t>Text Detection</a:t>
                      </a:r>
                      <a:endParaRPr b="1"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100"/>
                        <a:t>Text Recognition</a:t>
                      </a:r>
                      <a:endParaRPr b="1"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0F0"/>
                    </a:solidFill>
                  </a:tcPr>
                </a:tc>
                <a:tc vMerge="1"/>
                <a:tc vMerge="1"/>
                <a:tc vMerge="1"/>
                <a:tc vMerge="1"/>
              </a:tr>
              <a:tr h="85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900"/>
                        <a:t>김응준</a:t>
                      </a:r>
                      <a:endParaRPr b="1" sz="900"/>
                    </a:p>
                  </a:txBody>
                  <a:tcPr marT="17900" marB="17900" marR="17900" marL="179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Labeling</a:t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ko" sz="1100"/>
                        <a:t>CRAFT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ko" sz="1100"/>
                        <a:t>TextFuseNet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ko" sz="1100"/>
                        <a:t>OpenCV</a:t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d</a:t>
                      </a:r>
                      <a:r>
                        <a:rPr lang="ko" sz="1100"/>
                        <a:t>eep-text-recognition-benchmark</a:t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Python</a:t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MySQL</a:t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85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</a:rPr>
                        <a:t>안희진</a:t>
                      </a:r>
                      <a:endParaRPr b="1" sz="900"/>
                    </a:p>
                  </a:txBody>
                  <a:tcPr marT="17900" marB="17900" marR="17900" marL="179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100"/>
                        <a:t>OpenCV</a:t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100"/>
                        <a:t>Flutter</a:t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5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</a:rPr>
                        <a:t>이다혜</a:t>
                      </a:r>
                      <a:endParaRPr b="1" sz="900"/>
                    </a:p>
                  </a:txBody>
                  <a:tcPr marT="17900" marB="17900" marR="17900" marL="179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ko" sz="1100"/>
                        <a:t>Flask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ko" sz="1100"/>
                        <a:t>Spring Boot</a:t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MySQL</a:t>
                      </a:r>
                      <a:endParaRPr sz="1100"/>
                    </a:p>
                  </a:txBody>
                  <a:tcPr marT="17900" marB="17900" marR="17900" marL="17900" anchor="ctr">
                    <a:lnL cap="flat" cmpd="sng" w="35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16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20" name="Google Shape;320;p33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7.   역할 분담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2" name="Google Shape;3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34"/>
          <p:cNvGraphicFramePr/>
          <p:nvPr/>
        </p:nvGraphicFramePr>
        <p:xfrm>
          <a:off x="2009250" y="148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{C46C0E94-5934-42FB-9B04-616002B3D3F0}</a:tableStyleId>
              </a:tblPr>
              <a:tblGrid>
                <a:gridCol w="2439025"/>
                <a:gridCol w="414750"/>
                <a:gridCol w="414750"/>
                <a:gridCol w="414750"/>
                <a:gridCol w="414750"/>
                <a:gridCol w="414750"/>
                <a:gridCol w="414750"/>
                <a:gridCol w="414750"/>
              </a:tblGrid>
              <a:tr h="4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6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7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8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9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10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11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</a:rPr>
                        <a:t>12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문자 분리 알고리즘 개발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모델 학습 및 개선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테스트 &amp; 디버깅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유지 및 보수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논문 작성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8" name="Google Shape;328;p34"/>
          <p:cNvSpPr/>
          <p:nvPr/>
        </p:nvSpPr>
        <p:spPr>
          <a:xfrm>
            <a:off x="4619547" y="2427275"/>
            <a:ext cx="14832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4619250" y="2824300"/>
            <a:ext cx="14832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5058200" y="3618350"/>
            <a:ext cx="14607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4619250" y="2030250"/>
            <a:ext cx="10734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  <p:sp>
        <p:nvSpPr>
          <p:cNvPr id="333" name="Google Shape;333;p34"/>
          <p:cNvSpPr/>
          <p:nvPr/>
        </p:nvSpPr>
        <p:spPr>
          <a:xfrm>
            <a:off x="4619550" y="3221325"/>
            <a:ext cx="2732100" cy="174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"/>
          <p:cNvSpPr txBox="1"/>
          <p:nvPr/>
        </p:nvSpPr>
        <p:spPr>
          <a:xfrm>
            <a:off x="892200" y="4283000"/>
            <a:ext cx="72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추계학술대회 논문 제출 목표 (</a:t>
            </a:r>
            <a:r>
              <a:rPr lang="ko">
                <a:solidFill>
                  <a:schemeClr val="dk1"/>
                </a:solidFill>
              </a:rPr>
              <a:t>한국정보통신학회, </a:t>
            </a:r>
            <a:r>
              <a:rPr lang="ko"/>
              <a:t>대한전자공학회, 한국정보처리학회..)</a:t>
            </a:r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0" l="40511" r="0" t="56582"/>
          <a:stretch/>
        </p:blipFill>
        <p:spPr>
          <a:xfrm>
            <a:off x="311700" y="1486825"/>
            <a:ext cx="2409620" cy="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8.   향후 계획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3918850" y="2241575"/>
            <a:ext cx="34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000"/>
              <a:t>Q&amp;A</a:t>
            </a:r>
            <a:endParaRPr sz="2000"/>
          </a:p>
        </p:txBody>
      </p:sp>
      <p:sp>
        <p:nvSpPr>
          <p:cNvPr id="343" name="Google Shape;3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2849850" y="2285400"/>
            <a:ext cx="34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/>
              <a:t>발표를 들어주셔서 감사합니다.</a:t>
            </a:r>
            <a:endParaRPr sz="1800"/>
          </a:p>
        </p:txBody>
      </p:sp>
      <p:sp>
        <p:nvSpPr>
          <p:cNvPr id="349" name="Google Shape;3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80875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mpact"/>
              <a:buAutoNum type="arabicPeriod"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프로젝트 목표 및 개요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625" y="1349443"/>
            <a:ext cx="700710" cy="77203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883989" y="2453203"/>
            <a:ext cx="242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수기 입력 </a:t>
            </a:r>
            <a:endParaRPr sz="9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537" y="1320838"/>
            <a:ext cx="752650" cy="82924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0" y="2409700"/>
            <a:ext cx="188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외국인 근로자와 관리자 간의 의사소통 어려움</a:t>
            </a:r>
            <a:r>
              <a:rPr lang="ko">
                <a:solidFill>
                  <a:schemeClr val="dk1"/>
                </a:solidFill>
              </a:rPr>
              <a:t>  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2938325" y="1518063"/>
            <a:ext cx="242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정보 전달 오류 </a:t>
            </a:r>
            <a:endParaRPr sz="800"/>
          </a:p>
        </p:txBody>
      </p:sp>
      <p:sp>
        <p:nvSpPr>
          <p:cNvPr id="75" name="Google Shape;75;p15"/>
          <p:cNvSpPr txBox="1"/>
          <p:nvPr/>
        </p:nvSpPr>
        <p:spPr>
          <a:xfrm>
            <a:off x="4081713" y="2509759"/>
            <a:ext cx="203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현황판 기입 및 전산 입력 실수</a:t>
            </a:r>
            <a:endParaRPr sz="9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657" y="1458265"/>
            <a:ext cx="611832" cy="6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5407493" y="1539978"/>
            <a:ext cx="400800" cy="674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762049" y="1666320"/>
            <a:ext cx="270900" cy="2949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9174" y="1340749"/>
            <a:ext cx="888800" cy="8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170200" y="1600575"/>
            <a:ext cx="400800" cy="67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6862288" y="2509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효율성 및 정확성 감소</a:t>
            </a:r>
            <a:endParaRPr sz="900"/>
          </a:p>
        </p:txBody>
      </p:sp>
      <p:sp>
        <p:nvSpPr>
          <p:cNvPr id="82" name="Google Shape;82;p15"/>
          <p:cNvSpPr/>
          <p:nvPr/>
        </p:nvSpPr>
        <p:spPr>
          <a:xfrm>
            <a:off x="6318488" y="1821613"/>
            <a:ext cx="662100" cy="1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311699" y="4153015"/>
            <a:ext cx="143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인력 수급 감소 </a:t>
            </a:r>
            <a:endParaRPr sz="9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266" y="3403635"/>
            <a:ext cx="752664" cy="69544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883994" y="4153015"/>
            <a:ext cx="143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인건비 상승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7044" y="3403631"/>
            <a:ext cx="752664" cy="695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5098" y="3210237"/>
            <a:ext cx="888800" cy="93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00707" y="3191768"/>
            <a:ext cx="927270" cy="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4714425" y="4180675"/>
            <a:ext cx="156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디지털 형식의 데이터를 쉽게 분석 가능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6425050" y="4180675"/>
            <a:ext cx="22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데이터의 추세와 패턴을 통해 진행 상황을 예측</a:t>
            </a:r>
            <a:endParaRPr sz="900"/>
          </a:p>
        </p:txBody>
      </p:sp>
      <p:sp>
        <p:nvSpPr>
          <p:cNvPr id="91" name="Google Shape;91;p15"/>
          <p:cNvSpPr/>
          <p:nvPr/>
        </p:nvSpPr>
        <p:spPr>
          <a:xfrm>
            <a:off x="6112113" y="3602913"/>
            <a:ext cx="662100" cy="1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80875" y="1180750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80875" y="3143250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2) </a:t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4277625" y="3143250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3) </a:t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3488575" y="1800363"/>
            <a:ext cx="662100" cy="1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1535925" y="3543450"/>
            <a:ext cx="400800" cy="67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125168" y="3501878"/>
            <a:ext cx="400800" cy="674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1293" l="1970" r="0" t="0"/>
          <a:stretch/>
        </p:blipFill>
        <p:spPr>
          <a:xfrm>
            <a:off x="169150" y="1213384"/>
            <a:ext cx="1337480" cy="190350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025" y="1663375"/>
            <a:ext cx="514900" cy="8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4673197" y="2012703"/>
            <a:ext cx="654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4635563" y="1616200"/>
            <a:ext cx="6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OCR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6500" y="1807863"/>
            <a:ext cx="514900" cy="5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7314172" y="2028878"/>
            <a:ext cx="654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350" y="3868900"/>
            <a:ext cx="534452" cy="6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2598" y="3868910"/>
            <a:ext cx="619852" cy="650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7471358" y="4533998"/>
            <a:ext cx="78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리스트</a:t>
            </a:r>
            <a:endParaRPr sz="1100"/>
          </a:p>
        </p:txBody>
      </p:sp>
      <p:sp>
        <p:nvSpPr>
          <p:cNvPr id="112" name="Google Shape;112;p16"/>
          <p:cNvSpPr txBox="1"/>
          <p:nvPr/>
        </p:nvSpPr>
        <p:spPr>
          <a:xfrm>
            <a:off x="8299869" y="4533998"/>
            <a:ext cx="68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통계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2995684" y="2012703"/>
            <a:ext cx="654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5723688" y="976375"/>
            <a:ext cx="13374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OCR 인식 결과</a:t>
            </a:r>
            <a:endParaRPr sz="1000"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type="title"/>
          </p:nvPr>
        </p:nvSpPr>
        <p:spPr>
          <a:xfrm>
            <a:off x="80875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mpact"/>
              <a:buAutoNum type="arabicPeriod"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프로젝트 목표 및 개요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6739750" y="3957326"/>
            <a:ext cx="514800" cy="473400"/>
          </a:xfrm>
          <a:prstGeom prst="mathPlus">
            <a:avLst>
              <a:gd fmla="val 17118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1995" y="1209900"/>
            <a:ext cx="1337480" cy="18971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9">
            <a:alphaModFix/>
          </a:blip>
          <a:srcRect b="28970" l="0" r="4324" t="10599"/>
          <a:stretch/>
        </p:blipFill>
        <p:spPr>
          <a:xfrm>
            <a:off x="5558126" y="1178000"/>
            <a:ext cx="1640950" cy="204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50" y="1181400"/>
            <a:ext cx="8320051" cy="30240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2.   시스템 구성도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Google Shape;133;p18"/>
          <p:cNvGraphicFramePr/>
          <p:nvPr/>
        </p:nvGraphicFramePr>
        <p:xfrm>
          <a:off x="750650" y="92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{C46C0E94-5934-42FB-9B04-616002B3D3F0}</a:tableStyleId>
              </a:tblPr>
              <a:tblGrid>
                <a:gridCol w="749675"/>
                <a:gridCol w="4242100"/>
              </a:tblGrid>
              <a:tr h="40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분야</a:t>
                      </a:r>
                      <a:endParaRPr sz="13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기능</a:t>
                      </a:r>
                      <a:endParaRPr sz="13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3643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딥러닝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text detection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4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text recognition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64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문자 분리 알고리즘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00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앱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회원가입/로그인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4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현황판 촬영 및 OCR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64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OCR 결과 수정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64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64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그래프</a:t>
                      </a:r>
                      <a:endParaRPr sz="10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서버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API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4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DB 연동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18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3.   주요 기능 목록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1170125"/>
            <a:ext cx="805815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4.   주요 알고리즘 및 설계 방법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25" y="1585224"/>
            <a:ext cx="993151" cy="140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422" y="1551115"/>
            <a:ext cx="3157526" cy="14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000" y="3250800"/>
            <a:ext cx="1042349" cy="140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0775" y="3221900"/>
            <a:ext cx="1102896" cy="14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>
            <a:off x="1498000" y="2215263"/>
            <a:ext cx="436800" cy="17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437300" y="3841113"/>
            <a:ext cx="436800" cy="17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2068688" y="3841113"/>
            <a:ext cx="436800" cy="17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4 - 1.   주요 알고리즘 및 설계 방법 - Edge Detection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9050" y="1300650"/>
            <a:ext cx="1792050" cy="35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2121125" y="957450"/>
            <a:ext cx="13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OpenCV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6942925" y="900450"/>
            <a:ext cx="13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Flutter</a:t>
            </a:r>
            <a:endParaRPr/>
          </a:p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0" y="0"/>
            <a:ext cx="9144000" cy="69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>
            <a:off x="165700" y="12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800">
                <a:latin typeface="Impact"/>
                <a:ea typeface="Impact"/>
                <a:cs typeface="Impact"/>
                <a:sym typeface="Impact"/>
              </a:rPr>
              <a:t>4 - 2.   주요 알고리즘 및 설계 방법 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502900" y="74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{C46C0E94-5934-42FB-9B04-616002B3D3F0}</a:tableStyleId>
              </a:tblPr>
              <a:tblGrid>
                <a:gridCol w="2672375"/>
                <a:gridCol w="2672375"/>
                <a:gridCol w="2672375"/>
              </a:tblGrid>
              <a:tr h="43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Tesseract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EasyOCR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Keras-ocr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7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315375">
                <a:tc gridSpan="3"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성능 미흡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학습 필요성 느낌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오픈소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스 라이브러리에 사용된 모델을 학습 및 사용해보고 다른 모델과 비교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</a:tr>
            </a:tbl>
          </a:graphicData>
        </a:graphic>
      </p:graphicFrame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51777" l="0" r="0" t="0"/>
          <a:stretch/>
        </p:blipFill>
        <p:spPr>
          <a:xfrm>
            <a:off x="3195450" y="1379313"/>
            <a:ext cx="474700" cy="199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00" y="1345875"/>
            <a:ext cx="923305" cy="22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5">
            <a:alphaModFix/>
          </a:blip>
          <a:srcRect b="7958" l="16107" r="0" t="7280"/>
          <a:stretch/>
        </p:blipFill>
        <p:spPr>
          <a:xfrm>
            <a:off x="1481050" y="1319650"/>
            <a:ext cx="1638675" cy="22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6066" y="1226926"/>
            <a:ext cx="2275459" cy="2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5">
            <a:alphaModFix/>
          </a:blip>
          <a:srcRect b="7958" l="16107" r="0" t="7280"/>
          <a:stretch/>
        </p:blipFill>
        <p:spPr>
          <a:xfrm>
            <a:off x="4203087" y="1319650"/>
            <a:ext cx="1638675" cy="22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0" l="0" r="0" t="48551"/>
          <a:stretch/>
        </p:blipFill>
        <p:spPr>
          <a:xfrm>
            <a:off x="3670150" y="1398072"/>
            <a:ext cx="474700" cy="2130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/24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